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303" r:id="rId2"/>
    <p:sldId id="301" r:id="rId3"/>
    <p:sldId id="302" r:id="rId4"/>
    <p:sldId id="256" r:id="rId5"/>
    <p:sldId id="274" r:id="rId6"/>
    <p:sldId id="296" r:id="rId7"/>
    <p:sldId id="279" r:id="rId8"/>
    <p:sldId id="280" r:id="rId9"/>
    <p:sldId id="297" r:id="rId10"/>
    <p:sldId id="284" r:id="rId11"/>
    <p:sldId id="282" r:id="rId12"/>
    <p:sldId id="281" r:id="rId13"/>
    <p:sldId id="264" r:id="rId14"/>
    <p:sldId id="304" r:id="rId15"/>
    <p:sldId id="305" r:id="rId16"/>
    <p:sldId id="306" r:id="rId17"/>
    <p:sldId id="269" r:id="rId18"/>
    <p:sldId id="270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5" autoAdjust="0"/>
    <p:restoredTop sz="86411" autoAdjust="0"/>
  </p:normalViewPr>
  <p:slideViewPr>
    <p:cSldViewPr snapToGrid="0">
      <p:cViewPr varScale="1">
        <p:scale>
          <a:sx n="83" d="100"/>
          <a:sy n="83" d="100"/>
        </p:scale>
        <p:origin x="60" y="15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5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gif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A642CA-0D97-4898-B48A-C8C3052E999A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778E71-F9B4-46C1-B8EF-1CE1E1F6E2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5479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Ocean - continent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778E71-F9B4-46C1-B8EF-1CE1E1F6E2FD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341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Ocean - continent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778E71-F9B4-46C1-B8EF-1CE1E1F6E2FD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7438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Ocean - continent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778E71-F9B4-46C1-B8EF-1CE1E1F6E2FD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3496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Ocean - continent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778E71-F9B4-46C1-B8EF-1CE1E1F6E2FD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8162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9041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143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2658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4229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0270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1187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6787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2418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2787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8131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433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3710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0BC4D-5C09-4253-A062-47C3DD286DEE}" type="datetimeFigureOut">
              <a:rPr lang="en-AU" smtClean="0"/>
              <a:t>15/05/2020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A746C-2FFE-48EF-A15B-340EF7F006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3706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-1" y="732983"/>
            <a:ext cx="8924214" cy="9676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AU" sz="2800" dirty="0">
              <a:latin typeface="+mn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1" y="584775"/>
            <a:ext cx="1162714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b="1" dirty="0" smtClean="0"/>
              <a:t>Convection Currents</a:t>
            </a:r>
            <a:endParaRPr lang="en-AU" sz="2800" b="1" dirty="0"/>
          </a:p>
          <a:p>
            <a:pPr>
              <a:spcAft>
                <a:spcPts val="1200"/>
              </a:spcAft>
            </a:pPr>
            <a:r>
              <a:rPr lang="en-AU" sz="2800" dirty="0" smtClean="0"/>
              <a:t>Convection currents in the mantle causes the crust sitting on top of it to move.</a:t>
            </a:r>
            <a:endParaRPr lang="en-AU" sz="2800" b="1" dirty="0" smtClean="0">
              <a:cs typeface="Calibri Light" panose="020F0302020204030204" pitchFamily="34" charset="0"/>
            </a:endParaRPr>
          </a:p>
          <a:p>
            <a:pPr>
              <a:spcAft>
                <a:spcPts val="1200"/>
              </a:spcAft>
            </a:pPr>
            <a:endParaRPr lang="en-AU" sz="2800" dirty="0" smtClean="0">
              <a:cs typeface="Calibri Light" panose="020F0302020204030204" pitchFamily="34" charset="0"/>
            </a:endParaRPr>
          </a:p>
          <a:p>
            <a:pPr>
              <a:spcAft>
                <a:spcPts val="1200"/>
              </a:spcAft>
            </a:pPr>
            <a:r>
              <a:rPr lang="en-AU" sz="2800" dirty="0" smtClean="0">
                <a:cs typeface="Calibri Light" panose="020F0302020204030204" pitchFamily="34" charset="0"/>
              </a:rPr>
              <a:t>Using the diagrams below, explain how a convection current forms and how it causes movement of the crust.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041" y="3139320"/>
            <a:ext cx="6847939" cy="310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206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169262"/>
              </p:ext>
            </p:extLst>
          </p:nvPr>
        </p:nvGraphicFramePr>
        <p:xfrm>
          <a:off x="9354003" y="292658"/>
          <a:ext cx="2605964" cy="104089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400813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/>
                </a:tc>
              </a:tr>
              <a:tr h="522517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happens when two oceanic crusts collide?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0" y="732983"/>
            <a:ext cx="9217643" cy="28240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Converging boundaries:</a:t>
            </a:r>
            <a:r>
              <a:rPr lang="en-AU" sz="2800" dirty="0" smtClean="0">
                <a:latin typeface="+mn-lt"/>
              </a:rPr>
              <a:t> </a:t>
            </a:r>
            <a:r>
              <a:rPr lang="en-AU" sz="2800" b="1" dirty="0" smtClean="0">
                <a:latin typeface="+mn-lt"/>
              </a:rPr>
              <a:t>Ocean - Ocean </a:t>
            </a:r>
            <a:r>
              <a:rPr lang="en-AU" sz="2800" b="1" dirty="0">
                <a:latin typeface="+mn-lt"/>
              </a:rPr>
              <a:t>C</a:t>
            </a:r>
            <a:r>
              <a:rPr lang="en-AU" sz="2800" b="1" dirty="0" smtClean="0">
                <a:latin typeface="+mn-lt"/>
              </a:rPr>
              <a:t>ollision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When two oceanic plates collide, the </a:t>
            </a:r>
            <a:r>
              <a:rPr lang="en-AU" sz="2800" b="1" dirty="0" smtClean="0">
                <a:latin typeface="+mn-lt"/>
              </a:rPr>
              <a:t>older denser </a:t>
            </a:r>
            <a:r>
              <a:rPr lang="en-AU" sz="2800" dirty="0" smtClean="0">
                <a:latin typeface="+mn-lt"/>
              </a:rPr>
              <a:t>crust </a:t>
            </a:r>
            <a:r>
              <a:rPr lang="en-AU" sz="2800" b="1" dirty="0" smtClean="0">
                <a:latin typeface="+mn-lt"/>
              </a:rPr>
              <a:t>subducts</a:t>
            </a:r>
            <a:r>
              <a:rPr lang="en-AU" sz="2800" dirty="0" smtClean="0">
                <a:latin typeface="+mn-lt"/>
              </a:rPr>
              <a:t> below the newer crust creating a deep ocean trench.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A line of </a:t>
            </a:r>
            <a:r>
              <a:rPr lang="en-AU" sz="2800" b="1" dirty="0" smtClean="0">
                <a:latin typeface="+mn-lt"/>
              </a:rPr>
              <a:t>undersea volcanoes </a:t>
            </a:r>
            <a:r>
              <a:rPr lang="en-AU" sz="2800" dirty="0" smtClean="0">
                <a:latin typeface="+mn-lt"/>
              </a:rPr>
              <a:t>can be created that reach above the ocean surface as an i</a:t>
            </a:r>
            <a:r>
              <a:rPr lang="en-AU" sz="2800" b="1" dirty="0" smtClean="0">
                <a:latin typeface="+mn-lt"/>
              </a:rPr>
              <a:t>sland arc</a:t>
            </a:r>
            <a:r>
              <a:rPr lang="en-AU" sz="2800" dirty="0" smtClean="0">
                <a:latin typeface="+mn-lt"/>
              </a:rPr>
              <a:t>.</a:t>
            </a:r>
            <a:endParaRPr lang="en-AU" sz="2800" dirty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740155"/>
              </p:ext>
            </p:extLst>
          </p:nvPr>
        </p:nvGraphicFramePr>
        <p:xfrm>
          <a:off x="9351856" y="1478798"/>
          <a:ext cx="2605964" cy="103343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320680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/>
                </a:tc>
              </a:tr>
              <a:tr h="667678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Explain how island arcs are created.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122" name="Picture 2" descr="Image result for island arc form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07" y="3179740"/>
            <a:ext cx="5743575" cy="351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945" y="2771661"/>
            <a:ext cx="3885875" cy="392677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400343" y="3240800"/>
            <a:ext cx="17598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 smtClean="0"/>
              <a:t>New Zealand was created from undersea volcanoes that formed an island arc.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3969464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uiExpand="1" build="p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829886"/>
              </p:ext>
            </p:extLst>
          </p:nvPr>
        </p:nvGraphicFramePr>
        <p:xfrm>
          <a:off x="9354003" y="292658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363188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/>
                </a:tc>
              </a:tr>
              <a:tr h="522517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Name the collision boundary that produces large mountain ranges?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0" y="728800"/>
            <a:ext cx="9069905" cy="28240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Converging boundaries: Continent - Continent </a:t>
            </a:r>
            <a:r>
              <a:rPr lang="en-AU" sz="2800" b="1" dirty="0">
                <a:latin typeface="+mn-lt"/>
              </a:rPr>
              <a:t>C</a:t>
            </a:r>
            <a:r>
              <a:rPr lang="en-AU" sz="2800" b="1" dirty="0" smtClean="0">
                <a:latin typeface="+mn-lt"/>
              </a:rPr>
              <a:t>ollision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When two continental plates collide, they have similar densities, </a:t>
            </a:r>
            <a:r>
              <a:rPr lang="en-AU" sz="2800" smtClean="0">
                <a:latin typeface="+mn-lt"/>
              </a:rPr>
              <a:t>so </a:t>
            </a:r>
            <a:r>
              <a:rPr lang="en-AU" sz="2800" smtClean="0">
                <a:latin typeface="+mn-lt"/>
              </a:rPr>
              <a:t>minimal subduction </a:t>
            </a:r>
            <a:r>
              <a:rPr lang="en-AU" sz="2800" dirty="0" smtClean="0">
                <a:latin typeface="+mn-lt"/>
              </a:rPr>
              <a:t>takes place.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The edges of the two plates crumple together and fold into high mountain ranges.</a:t>
            </a:r>
            <a:endParaRPr lang="en-AU" sz="2800" dirty="0">
              <a:latin typeface="+mn-lt"/>
            </a:endParaRP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86297"/>
              </p:ext>
            </p:extLst>
          </p:nvPr>
        </p:nvGraphicFramePr>
        <p:xfrm>
          <a:off x="9351856" y="1791250"/>
          <a:ext cx="2605964" cy="135371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348972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/>
                </a:tc>
              </a:tr>
              <a:tr h="987958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Explain how mountain ranges are formed at a converging boundary?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8" descr="Fig21contcont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39200" y="3548650"/>
            <a:ext cx="4687200" cy="26361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4" descr="collision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200" y="3522387"/>
            <a:ext cx="4023000" cy="268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4252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732983"/>
            <a:ext cx="8034068" cy="11032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latin typeface="+mn-lt"/>
              </a:rPr>
              <a:t>The </a:t>
            </a:r>
            <a:r>
              <a:rPr lang="en-AU" sz="2800" b="1" dirty="0" smtClean="0">
                <a:latin typeface="+mn-lt"/>
              </a:rPr>
              <a:t>Himalayan mountain ranges </a:t>
            </a:r>
            <a:r>
              <a:rPr lang="en-AU" sz="2800" dirty="0" smtClean="0">
                <a:latin typeface="+mn-lt"/>
              </a:rPr>
              <a:t>were formed when India collided with Asia around 40 million years ago.</a:t>
            </a:r>
          </a:p>
          <a:p>
            <a:endParaRPr lang="en-AU" sz="2800" dirty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pic>
        <p:nvPicPr>
          <p:cNvPr id="11" name="Picture 7" descr="Mountains Photo galle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4800" y="1951200"/>
            <a:ext cx="5961600" cy="42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5" descr="Fig24lef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00" y="2557800"/>
            <a:ext cx="4191000" cy="316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214284"/>
              </p:ext>
            </p:extLst>
          </p:nvPr>
        </p:nvGraphicFramePr>
        <p:xfrm>
          <a:off x="9351856" y="148208"/>
          <a:ext cx="2605964" cy="132875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297781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/>
                </a:tc>
              </a:tr>
              <a:tr h="962992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Explain how the Himalayan mountains were formed.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4990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" y="732983"/>
            <a:ext cx="7720716" cy="15307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Identifying  Plate Boundaries:</a:t>
            </a:r>
          </a:p>
          <a:p>
            <a:r>
              <a:rPr lang="en-AU" sz="2800" dirty="0" smtClean="0">
                <a:latin typeface="+mn-lt"/>
              </a:rPr>
              <a:t>Step </a:t>
            </a:r>
            <a:r>
              <a:rPr lang="en-AU" sz="2800" dirty="0">
                <a:latin typeface="+mn-lt"/>
              </a:rPr>
              <a:t>1</a:t>
            </a:r>
            <a:r>
              <a:rPr lang="en-AU" sz="2800" dirty="0" smtClean="0">
                <a:latin typeface="+mn-lt"/>
              </a:rPr>
              <a:t>: Identify the type of converging boundary</a:t>
            </a:r>
          </a:p>
          <a:p>
            <a:r>
              <a:rPr lang="en-AU" sz="2800" dirty="0" smtClean="0">
                <a:latin typeface="+mn-lt"/>
              </a:rPr>
              <a:t>Step </a:t>
            </a:r>
            <a:r>
              <a:rPr lang="en-AU" sz="2800" dirty="0">
                <a:latin typeface="+mn-lt"/>
              </a:rPr>
              <a:t>2</a:t>
            </a:r>
            <a:r>
              <a:rPr lang="en-AU" sz="2800" dirty="0" smtClean="0">
                <a:latin typeface="+mn-lt"/>
              </a:rPr>
              <a:t>: Describe a feature that would occur at that boundary</a:t>
            </a:r>
            <a:endParaRPr lang="en-AU" sz="2800" dirty="0"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87065" y="3381352"/>
            <a:ext cx="53686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It is a(n) _______ - ________ converging boundary. The features formed at this boundary are ____________.</a:t>
            </a:r>
            <a:endParaRPr lang="en-AU" sz="24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904359"/>
              </p:ext>
            </p:extLst>
          </p:nvPr>
        </p:nvGraphicFramePr>
        <p:xfrm>
          <a:off x="7661835" y="225352"/>
          <a:ext cx="4342906" cy="1437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42906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 Types of Converging Boundaries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Ocean-Continent: </a:t>
                      </a:r>
                      <a:r>
                        <a:rPr lang="en-AU" sz="1600" b="0" baseline="0" dirty="0" smtClean="0"/>
                        <a:t>form mountains, trenches and volcanoes</a:t>
                      </a:r>
                      <a:endParaRPr lang="en-AU" sz="1600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Ocean-Ocean: </a:t>
                      </a:r>
                      <a:r>
                        <a:rPr lang="en-AU" sz="1600" b="0" baseline="0" dirty="0" smtClean="0"/>
                        <a:t>form trenches and island arcs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Continent-Continent: </a:t>
                      </a:r>
                      <a:r>
                        <a:rPr lang="en-AU" sz="1600" b="0" baseline="0" dirty="0" smtClean="0"/>
                        <a:t>form large mountain ranges</a:t>
                      </a:r>
                      <a:endParaRPr lang="en-AU" sz="1600" b="1" baseline="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721" y="2771340"/>
            <a:ext cx="5781675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249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" y="732983"/>
            <a:ext cx="7720716" cy="15307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Identifying  Plate Boundaries:</a:t>
            </a:r>
          </a:p>
          <a:p>
            <a:r>
              <a:rPr lang="en-AU" sz="2800" dirty="0" smtClean="0">
                <a:latin typeface="+mn-lt"/>
              </a:rPr>
              <a:t>Step </a:t>
            </a:r>
            <a:r>
              <a:rPr lang="en-AU" sz="2800" dirty="0">
                <a:latin typeface="+mn-lt"/>
              </a:rPr>
              <a:t>1</a:t>
            </a:r>
            <a:r>
              <a:rPr lang="en-AU" sz="2800" dirty="0" smtClean="0">
                <a:latin typeface="+mn-lt"/>
              </a:rPr>
              <a:t>: Identify the type of converging boundary</a:t>
            </a:r>
          </a:p>
          <a:p>
            <a:r>
              <a:rPr lang="en-AU" sz="2800" dirty="0" smtClean="0">
                <a:latin typeface="+mn-lt"/>
              </a:rPr>
              <a:t>Step </a:t>
            </a:r>
            <a:r>
              <a:rPr lang="en-AU" sz="2800" dirty="0">
                <a:latin typeface="+mn-lt"/>
              </a:rPr>
              <a:t>2</a:t>
            </a:r>
            <a:r>
              <a:rPr lang="en-AU" sz="2800" dirty="0" smtClean="0">
                <a:latin typeface="+mn-lt"/>
              </a:rPr>
              <a:t>: Describe a feature that would occur at that boundary</a:t>
            </a:r>
            <a:endParaRPr lang="en-AU" sz="2800" dirty="0"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87065" y="3381352"/>
            <a:ext cx="53686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It is a(n) _______ - ________ converging boundary. The features formed at this boundary are ____________.</a:t>
            </a:r>
            <a:endParaRPr lang="en-AU" sz="24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904359"/>
              </p:ext>
            </p:extLst>
          </p:nvPr>
        </p:nvGraphicFramePr>
        <p:xfrm>
          <a:off x="7661835" y="225352"/>
          <a:ext cx="4342906" cy="1437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42906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 Types of Converging Boundaries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Ocean-Continent: </a:t>
                      </a:r>
                      <a:r>
                        <a:rPr lang="en-AU" sz="1600" b="0" baseline="0" dirty="0" smtClean="0"/>
                        <a:t>form mountains, trenches and volcanoes</a:t>
                      </a:r>
                      <a:endParaRPr lang="en-AU" sz="1600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Ocean-Ocean: </a:t>
                      </a:r>
                      <a:r>
                        <a:rPr lang="en-AU" sz="1600" b="0" baseline="0" dirty="0" smtClean="0"/>
                        <a:t>form trenches and island arcs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Continent-Continent: </a:t>
                      </a:r>
                      <a:r>
                        <a:rPr lang="en-AU" sz="1600" b="0" baseline="0" dirty="0" smtClean="0"/>
                        <a:t>form large mountain ranges</a:t>
                      </a:r>
                      <a:endParaRPr lang="en-AU" sz="1600" b="1" baseline="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90" y="2848484"/>
            <a:ext cx="631507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096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" y="732983"/>
            <a:ext cx="7720716" cy="15307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Identifying  Plate Boundaries:</a:t>
            </a:r>
          </a:p>
          <a:p>
            <a:r>
              <a:rPr lang="en-AU" sz="2800" dirty="0" smtClean="0">
                <a:latin typeface="+mn-lt"/>
              </a:rPr>
              <a:t>Step </a:t>
            </a:r>
            <a:r>
              <a:rPr lang="en-AU" sz="2800" dirty="0">
                <a:latin typeface="+mn-lt"/>
              </a:rPr>
              <a:t>1</a:t>
            </a:r>
            <a:r>
              <a:rPr lang="en-AU" sz="2800" dirty="0" smtClean="0">
                <a:latin typeface="+mn-lt"/>
              </a:rPr>
              <a:t>: Identify the type of converging boundary</a:t>
            </a:r>
          </a:p>
          <a:p>
            <a:r>
              <a:rPr lang="en-AU" sz="2800" dirty="0" smtClean="0">
                <a:latin typeface="+mn-lt"/>
              </a:rPr>
              <a:t>Step </a:t>
            </a:r>
            <a:r>
              <a:rPr lang="en-AU" sz="2800" dirty="0">
                <a:latin typeface="+mn-lt"/>
              </a:rPr>
              <a:t>2</a:t>
            </a:r>
            <a:r>
              <a:rPr lang="en-AU" sz="2800" dirty="0" smtClean="0">
                <a:latin typeface="+mn-lt"/>
              </a:rPr>
              <a:t>: Describe a feature that would occur at that boundary</a:t>
            </a:r>
            <a:endParaRPr lang="en-AU" sz="2800" dirty="0"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87065" y="3381352"/>
            <a:ext cx="53686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It is a(n) _______ - ________ converging boundary. The features formed at this boundary are ____________.</a:t>
            </a:r>
            <a:endParaRPr lang="en-AU" sz="24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904359"/>
              </p:ext>
            </p:extLst>
          </p:nvPr>
        </p:nvGraphicFramePr>
        <p:xfrm>
          <a:off x="7661835" y="225352"/>
          <a:ext cx="4342906" cy="1437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42906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 Types of Converging Boundaries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Ocean-Continent: </a:t>
                      </a:r>
                      <a:r>
                        <a:rPr lang="en-AU" sz="1600" b="0" baseline="0" dirty="0" smtClean="0"/>
                        <a:t>form mountains, trenches and volcanoes</a:t>
                      </a:r>
                      <a:endParaRPr lang="en-AU" sz="1600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Ocean-Ocean: </a:t>
                      </a:r>
                      <a:r>
                        <a:rPr lang="en-AU" sz="1600" b="0" baseline="0" dirty="0" smtClean="0"/>
                        <a:t>form trenches and island arcs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Continent-Continent: </a:t>
                      </a:r>
                      <a:r>
                        <a:rPr lang="en-AU" sz="1600" b="0" baseline="0" dirty="0" smtClean="0"/>
                        <a:t>form large mountain ranges</a:t>
                      </a:r>
                      <a:endParaRPr lang="en-AU" sz="1600" b="1" baseline="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11" y="2771340"/>
            <a:ext cx="6019261" cy="262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58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1187" b="68238"/>
          <a:stretch/>
        </p:blipFill>
        <p:spPr>
          <a:xfrm>
            <a:off x="0" y="3088257"/>
            <a:ext cx="6765863" cy="181663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" y="732983"/>
            <a:ext cx="7720716" cy="15307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Identifying  Plate Boundaries:</a:t>
            </a:r>
          </a:p>
          <a:p>
            <a:r>
              <a:rPr lang="en-AU" sz="2800" dirty="0" smtClean="0">
                <a:latin typeface="+mn-lt"/>
              </a:rPr>
              <a:t>Step </a:t>
            </a:r>
            <a:r>
              <a:rPr lang="en-AU" sz="2800" dirty="0">
                <a:latin typeface="+mn-lt"/>
              </a:rPr>
              <a:t>1</a:t>
            </a:r>
            <a:r>
              <a:rPr lang="en-AU" sz="2800" dirty="0" smtClean="0">
                <a:latin typeface="+mn-lt"/>
              </a:rPr>
              <a:t>: Identify the type of converging boundary</a:t>
            </a:r>
          </a:p>
          <a:p>
            <a:r>
              <a:rPr lang="en-AU" sz="2800" dirty="0" smtClean="0">
                <a:latin typeface="+mn-lt"/>
              </a:rPr>
              <a:t>Step </a:t>
            </a:r>
            <a:r>
              <a:rPr lang="en-AU" sz="2800" dirty="0">
                <a:latin typeface="+mn-lt"/>
              </a:rPr>
              <a:t>2</a:t>
            </a:r>
            <a:r>
              <a:rPr lang="en-AU" sz="2800" dirty="0" smtClean="0">
                <a:latin typeface="+mn-lt"/>
              </a:rPr>
              <a:t>: Describe a feature that would occur at that boundary</a:t>
            </a:r>
            <a:endParaRPr lang="en-AU" sz="2800" dirty="0"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87065" y="3381352"/>
            <a:ext cx="53686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It is a(n) _______ - ________ converging boundary. The features formed at this boundary are ____________.</a:t>
            </a:r>
            <a:endParaRPr lang="en-AU" sz="24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904359"/>
              </p:ext>
            </p:extLst>
          </p:nvPr>
        </p:nvGraphicFramePr>
        <p:xfrm>
          <a:off x="7661835" y="225352"/>
          <a:ext cx="4342906" cy="1437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42906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 Types of Converging Boundaries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Ocean-Continent: </a:t>
                      </a:r>
                      <a:r>
                        <a:rPr lang="en-AU" sz="1600" b="0" baseline="0" dirty="0" smtClean="0"/>
                        <a:t>form mountains, trenches and volcanoes</a:t>
                      </a:r>
                      <a:endParaRPr lang="en-AU" sz="1600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Ocean-Ocean: </a:t>
                      </a:r>
                      <a:r>
                        <a:rPr lang="en-AU" sz="1600" b="0" baseline="0" dirty="0" smtClean="0"/>
                        <a:t>form trenches and island arcs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Continent-Continent: </a:t>
                      </a:r>
                      <a:r>
                        <a:rPr lang="en-AU" sz="1600" b="0" baseline="0" dirty="0" smtClean="0"/>
                        <a:t>form large mountain ranges</a:t>
                      </a:r>
                      <a:endParaRPr lang="en-AU" sz="1600" b="1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3733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01488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Relevance</a:t>
            </a:r>
            <a:endParaRPr lang="en-AU" sz="32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732983"/>
            <a:ext cx="10331172" cy="2946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</a:rPr>
              <a:t>Understanding the types of plate boundaries helps to predict and explain the location of natural events like earthquakes and volcanoes.</a:t>
            </a:r>
          </a:p>
          <a:p>
            <a:pPr>
              <a:spcAft>
                <a:spcPts val="1200"/>
              </a:spcAft>
            </a:pPr>
            <a:endParaRPr lang="en-AU" sz="2800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3658" y="2409645"/>
            <a:ext cx="3581580" cy="336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2365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311405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Closure</a:t>
            </a:r>
            <a:endParaRPr lang="en-AU" sz="32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-1" y="732983"/>
            <a:ext cx="10645834" cy="9676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latin typeface="+mn-lt"/>
              </a:rPr>
              <a:t>List the three types of converging boundaries on your white board.</a:t>
            </a:r>
          </a:p>
          <a:p>
            <a:endParaRPr lang="en-AU" sz="2800" dirty="0">
              <a:latin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878792"/>
            <a:ext cx="2311405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Closure</a:t>
            </a:r>
            <a:endParaRPr lang="en-AU" sz="3200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-1" y="2463567"/>
            <a:ext cx="11457617" cy="16352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latin typeface="+mn-lt"/>
              </a:rPr>
              <a:t>What is a subduction zone?</a:t>
            </a:r>
            <a:endParaRPr lang="en-AU" sz="2800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1" y="3669161"/>
            <a:ext cx="2311405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Closure</a:t>
            </a:r>
            <a:endParaRPr lang="en-AU" sz="3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2" y="4253936"/>
            <a:ext cx="8158389" cy="16352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latin typeface="+mn-lt"/>
              </a:rPr>
              <a:t>Explain what is happening at the converging boundary shown in the image.</a:t>
            </a:r>
            <a:endParaRPr lang="en-AU" sz="2800" dirty="0">
              <a:latin typeface="+mn-lt"/>
            </a:endParaRPr>
          </a:p>
        </p:txBody>
      </p:sp>
      <p:pic>
        <p:nvPicPr>
          <p:cNvPr id="2050" name="Picture 2" descr="Image result for convergent boundarie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6" t="68358"/>
          <a:stretch/>
        </p:blipFill>
        <p:spPr bwMode="auto">
          <a:xfrm>
            <a:off x="6020311" y="4792929"/>
            <a:ext cx="5508370" cy="144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999899"/>
              </p:ext>
            </p:extLst>
          </p:nvPr>
        </p:nvGraphicFramePr>
        <p:xfrm>
          <a:off x="7361127" y="2523909"/>
          <a:ext cx="4342906" cy="14376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42906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 Types of Converging Boundaries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600" b="1" baseline="0" dirty="0" smtClean="0"/>
                        <a:t>Ocean-Continent: </a:t>
                      </a:r>
                      <a:r>
                        <a:rPr lang="en-AU" sz="1600" b="0" baseline="0" dirty="0" smtClean="0"/>
                        <a:t>form mountains, trenches and volcanoes</a:t>
                      </a:r>
                      <a:endParaRPr lang="en-AU" sz="1600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Ocean-Ocean: </a:t>
                      </a:r>
                      <a:r>
                        <a:rPr lang="en-AU" sz="1600" b="0" baseline="0" dirty="0" smtClean="0"/>
                        <a:t>form trenches and island arcs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Continent-Continent: </a:t>
                      </a:r>
                      <a:r>
                        <a:rPr lang="en-AU" sz="1600" b="0" baseline="0" dirty="0" smtClean="0"/>
                        <a:t>form large mountains</a:t>
                      </a:r>
                      <a:endParaRPr lang="en-AU" sz="1600" b="1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1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10" grpId="0" animBg="1"/>
      <p:bldP spid="13" grpId="0"/>
      <p:bldP spid="6" grpId="0" animBg="1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89546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Independent Practice</a:t>
            </a:r>
            <a:endParaRPr lang="en-AU" sz="32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732983"/>
            <a:ext cx="11569158" cy="27067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AU" sz="2800" dirty="0">
              <a:latin typeface="+mn-lt"/>
            </a:endParaRPr>
          </a:p>
          <a:p>
            <a:endParaRPr lang="en-AU" sz="2800" dirty="0">
              <a:latin typeface="+mn-lt"/>
            </a:endParaRPr>
          </a:p>
          <a:p>
            <a:endParaRPr lang="en-AU" sz="2800" dirty="0" smtClean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732983"/>
            <a:ext cx="105183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Complete the Plate Boundaries worksheet on paper or your device.</a:t>
            </a:r>
            <a:endParaRPr lang="en-AU" sz="2800" dirty="0"/>
          </a:p>
          <a:p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341382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" y="732982"/>
            <a:ext cx="7720716" cy="23961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Describing Features at Plate Boundaries:</a:t>
            </a:r>
          </a:p>
          <a:p>
            <a:r>
              <a:rPr lang="en-AU" sz="2800" dirty="0" smtClean="0">
                <a:latin typeface="+mn-lt"/>
              </a:rPr>
              <a:t>Step </a:t>
            </a:r>
            <a:r>
              <a:rPr lang="en-AU" sz="2800" dirty="0">
                <a:latin typeface="+mn-lt"/>
              </a:rPr>
              <a:t>1</a:t>
            </a:r>
            <a:r>
              <a:rPr lang="en-AU" sz="2800" dirty="0" smtClean="0">
                <a:latin typeface="+mn-lt"/>
              </a:rPr>
              <a:t>: Identify the direction of plate movement</a:t>
            </a:r>
          </a:p>
          <a:p>
            <a:r>
              <a:rPr lang="en-AU" sz="2800" b="1" dirty="0"/>
              <a:t>Step 2: Identify </a:t>
            </a:r>
            <a:r>
              <a:rPr lang="en-AU" sz="2800" b="1" dirty="0" smtClean="0"/>
              <a:t>the type of plate boundary</a:t>
            </a:r>
          </a:p>
          <a:p>
            <a:r>
              <a:rPr lang="en-AU" sz="2800" b="1" dirty="0" smtClean="0"/>
              <a:t>Step 3: Describe the feature occurring at that boundary</a:t>
            </a:r>
            <a:endParaRPr lang="en-AU" sz="2800" b="1" dirty="0"/>
          </a:p>
          <a:p>
            <a:endParaRPr lang="en-AU" sz="28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7120640" y="3379769"/>
            <a:ext cx="48841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The plates are ___________ so it is a ___________   boundary. </a:t>
            </a:r>
          </a:p>
          <a:p>
            <a:endParaRPr lang="en-AU" sz="2400" dirty="0"/>
          </a:p>
          <a:p>
            <a:r>
              <a:rPr lang="en-AU" sz="2400" dirty="0" smtClean="0"/>
              <a:t>____________ would happen at this boundary.</a:t>
            </a:r>
            <a:endParaRPr lang="en-AU" sz="24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7661835" y="225352"/>
          <a:ext cx="4342906" cy="19253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42906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 Major</a:t>
                      </a:r>
                      <a:r>
                        <a:rPr lang="en-AU" baseline="0" dirty="0" smtClean="0"/>
                        <a:t> plate boundaries are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Transform boundary </a:t>
                      </a:r>
                      <a:r>
                        <a:rPr lang="en-AU" sz="1600" baseline="0" dirty="0" smtClean="0"/>
                        <a:t>– Plates slide past each other, causing earthquakes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AU" sz="1600" b="1" baseline="0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Divergent boundary </a:t>
                      </a:r>
                      <a:r>
                        <a:rPr lang="en-AU" sz="1600" baseline="0" dirty="0" smtClean="0"/>
                        <a:t>– Plates move away from each other, causing rift valleys, linear lakes and seas, and oceans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716" t="16779" r="2011" b="2352"/>
          <a:stretch/>
        </p:blipFill>
        <p:spPr>
          <a:xfrm>
            <a:off x="1036319" y="3259102"/>
            <a:ext cx="5396702" cy="269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676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" y="732982"/>
            <a:ext cx="7720716" cy="23961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Describing Features at Plate Boundaries:</a:t>
            </a:r>
          </a:p>
          <a:p>
            <a:r>
              <a:rPr lang="en-AU" sz="2800" dirty="0" smtClean="0">
                <a:latin typeface="+mn-lt"/>
              </a:rPr>
              <a:t>Step </a:t>
            </a:r>
            <a:r>
              <a:rPr lang="en-AU" sz="2800" dirty="0">
                <a:latin typeface="+mn-lt"/>
              </a:rPr>
              <a:t>1</a:t>
            </a:r>
            <a:r>
              <a:rPr lang="en-AU" sz="2800" dirty="0" smtClean="0">
                <a:latin typeface="+mn-lt"/>
              </a:rPr>
              <a:t>: Identify the direction of plate movement</a:t>
            </a:r>
          </a:p>
          <a:p>
            <a:r>
              <a:rPr lang="en-AU" sz="2800" b="1" dirty="0"/>
              <a:t>Step 2: Identify </a:t>
            </a:r>
            <a:r>
              <a:rPr lang="en-AU" sz="2800" b="1" dirty="0" smtClean="0"/>
              <a:t>the type of plate boundary</a:t>
            </a:r>
          </a:p>
          <a:p>
            <a:r>
              <a:rPr lang="en-AU" sz="2800" b="1" dirty="0" smtClean="0"/>
              <a:t>Step 3: Describe the feature occurring at that boundary</a:t>
            </a:r>
            <a:endParaRPr lang="en-AU" sz="2800" b="1" dirty="0"/>
          </a:p>
          <a:p>
            <a:endParaRPr lang="en-AU" sz="2800" dirty="0"/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7120640" y="3379769"/>
            <a:ext cx="48841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The plates are ___________ so it is a ___________   boundary. </a:t>
            </a:r>
          </a:p>
          <a:p>
            <a:endParaRPr lang="en-AU" sz="2400" dirty="0"/>
          </a:p>
          <a:p>
            <a:r>
              <a:rPr lang="en-AU" sz="2400" dirty="0" smtClean="0"/>
              <a:t>____________ would happen at this boundary.</a:t>
            </a:r>
            <a:endParaRPr lang="en-AU" sz="24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7661835" y="225352"/>
          <a:ext cx="4342906" cy="19253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342906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 Major</a:t>
                      </a:r>
                      <a:r>
                        <a:rPr lang="en-AU" baseline="0" dirty="0" smtClean="0"/>
                        <a:t> plate boundaries are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Transform boundary </a:t>
                      </a:r>
                      <a:r>
                        <a:rPr lang="en-AU" sz="1600" baseline="0" dirty="0" smtClean="0"/>
                        <a:t>– Plates slide past each other, causing earthquakes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AU" sz="1600" b="1" baseline="0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AU" sz="1600" b="1" baseline="0" dirty="0" smtClean="0"/>
                        <a:t>Divergent boundary </a:t>
                      </a:r>
                      <a:r>
                        <a:rPr lang="en-AU" sz="1600" baseline="0" dirty="0" smtClean="0"/>
                        <a:t>– Plates move away from each other, causing rift valleys, linear lakes and seas, and oceans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063" y="2983403"/>
            <a:ext cx="4152900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7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586400" y="2143042"/>
            <a:ext cx="9144000" cy="2387600"/>
          </a:xfrm>
          <a:ln w="38100">
            <a:solidFill>
              <a:schemeClr val="accent2"/>
            </a:solidFill>
          </a:ln>
        </p:spPr>
        <p:txBody>
          <a:bodyPr anchor="ctr"/>
          <a:lstStyle/>
          <a:p>
            <a:r>
              <a:rPr lang="en-AU" dirty="0" smtClean="0"/>
              <a:t>Plate Boundaries (part 2)</a:t>
            </a:r>
            <a:br>
              <a:rPr lang="en-AU" dirty="0" smtClean="0"/>
            </a:br>
            <a:r>
              <a:rPr lang="en-AU" sz="2800" dirty="0" smtClean="0"/>
              <a:t>Year 9 Earth Science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46842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42440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Learning Objective</a:t>
            </a:r>
            <a:endParaRPr lang="en-AU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0" y="2396108"/>
            <a:ext cx="449854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Activate Prior Knowledge</a:t>
            </a:r>
            <a:endParaRPr lang="en-AU" sz="32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328245" y="244761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 smtClean="0"/>
                        <a:t>CFU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are we going to learn?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Title 1"/>
          <p:cNvSpPr txBox="1">
            <a:spLocks/>
          </p:cNvSpPr>
          <p:nvPr/>
        </p:nvSpPr>
        <p:spPr>
          <a:xfrm>
            <a:off x="0" y="2980883"/>
            <a:ext cx="7895063" cy="31951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dirty="0" smtClean="0">
                <a:latin typeface="+mn-lt"/>
              </a:rPr>
              <a:t>The Himalayas are a mountain range which contain some of the largest mountains in the world. They are formed on a converging boundary.  </a:t>
            </a:r>
          </a:p>
          <a:p>
            <a:endParaRPr lang="en-AU" sz="2800" dirty="0">
              <a:latin typeface="+mn-lt"/>
            </a:endParaRPr>
          </a:p>
          <a:p>
            <a:r>
              <a:rPr lang="en-AU" sz="2800" dirty="0" smtClean="0">
                <a:latin typeface="+mn-lt"/>
              </a:rPr>
              <a:t>From which two plates are				 the Himalayas formed?</a:t>
            </a:r>
          </a:p>
          <a:p>
            <a:endParaRPr lang="en-AU" sz="2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-1" y="733673"/>
            <a:ext cx="924436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AU" sz="2800" dirty="0"/>
              <a:t>Describe the plate movement along each type of boundary.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2800" dirty="0"/>
              <a:t>Describe features or events that occur along each type of plate boundary.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5827" y="2300788"/>
            <a:ext cx="3928382" cy="43547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731" y="4270917"/>
            <a:ext cx="3575096" cy="238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17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3" grpId="0" build="p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638860"/>
              </p:ext>
            </p:extLst>
          </p:nvPr>
        </p:nvGraphicFramePr>
        <p:xfrm>
          <a:off x="9354003" y="292658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360000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/>
                </a:tc>
              </a:tr>
              <a:tr h="522517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meant by the term subduction?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0" y="732983"/>
            <a:ext cx="9354003" cy="3501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 Subduction at Converging Boundaries</a:t>
            </a:r>
            <a:endParaRPr lang="en-AU" sz="2800" dirty="0" smtClean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When tectonic plates of different densities collide, the denser plate is pushed underneath the other.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The plate is forced down into the mantle in a process called </a:t>
            </a:r>
            <a:r>
              <a:rPr lang="en-AU" sz="2800" b="1" dirty="0" smtClean="0">
                <a:latin typeface="+mn-lt"/>
              </a:rPr>
              <a:t>subduction</a:t>
            </a:r>
            <a:r>
              <a:rPr lang="en-AU" sz="2800" dirty="0" smtClean="0">
                <a:latin typeface="+mn-lt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The rock of the plate that subducts is pushed into the mantle and melts</a:t>
            </a:r>
            <a:r>
              <a:rPr lang="en-AU" sz="2800" dirty="0"/>
              <a:t>.</a:t>
            </a:r>
            <a:endParaRPr lang="en-AU" sz="2800" dirty="0" smtClean="0">
              <a:latin typeface="+mn-lt"/>
            </a:endParaRP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4929412"/>
              </p:ext>
            </p:extLst>
          </p:nvPr>
        </p:nvGraphicFramePr>
        <p:xfrm>
          <a:off x="9354003" y="1579377"/>
          <a:ext cx="2605964" cy="135371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348972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/>
                </a:tc>
              </a:tr>
              <a:tr h="987958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happens to the crust that is pushed into the mantle?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0075" y="3213974"/>
            <a:ext cx="6226921" cy="350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89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132789"/>
              </p:ext>
            </p:extLst>
          </p:nvPr>
        </p:nvGraphicFramePr>
        <p:xfrm>
          <a:off x="9354003" y="292658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327170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/>
                </a:tc>
              </a:tr>
              <a:tr h="522517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Explain the plate movement happening at a converging plate boundary?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0" y="732982"/>
            <a:ext cx="9291286" cy="53732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>
                <a:latin typeface="+mn-lt"/>
              </a:rPr>
              <a:t>P</a:t>
            </a:r>
            <a:r>
              <a:rPr lang="en-AU" sz="2800" b="1" dirty="0" smtClean="0">
                <a:latin typeface="+mn-lt"/>
              </a:rPr>
              <a:t>late boundaries: Converging boundaries</a:t>
            </a:r>
            <a:r>
              <a:rPr lang="en-AU" sz="2800" dirty="0" smtClean="0">
                <a:latin typeface="+mn-lt"/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At converging </a:t>
            </a:r>
            <a:r>
              <a:rPr lang="en-AU" sz="2800" dirty="0">
                <a:latin typeface="+mn-lt"/>
              </a:rPr>
              <a:t>plate </a:t>
            </a:r>
            <a:r>
              <a:rPr lang="en-AU" sz="2800" dirty="0" smtClean="0">
                <a:latin typeface="+mn-lt"/>
              </a:rPr>
              <a:t>boundaries, two plates move towards each other.</a:t>
            </a:r>
          </a:p>
          <a:p>
            <a:endParaRPr lang="en-AU" sz="2800" dirty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There are three types of converging boundaries: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AU" sz="2800" dirty="0"/>
              <a:t>Continent-ocean collision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Continent-continent </a:t>
            </a:r>
            <a:r>
              <a:rPr lang="en-AU" sz="2800" dirty="0"/>
              <a:t>collision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Ocean-ocean collision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>
                <a:latin typeface="+mn-lt"/>
              </a:rPr>
              <a:t>Mountain ranges, trenches, volcanoes can all form at converging </a:t>
            </a:r>
            <a:r>
              <a:rPr lang="en-AU" sz="2800" dirty="0" smtClean="0">
                <a:latin typeface="+mn-lt"/>
              </a:rPr>
              <a:t>boundaries, depending on the type of collision.</a:t>
            </a:r>
            <a:endParaRPr lang="en-AU" sz="2800" dirty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>
              <a:latin typeface="+mn-lt"/>
            </a:endParaRP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706247"/>
              </p:ext>
            </p:extLst>
          </p:nvPr>
        </p:nvGraphicFramePr>
        <p:xfrm>
          <a:off x="9354003" y="2024216"/>
          <a:ext cx="2605964" cy="1476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501009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/>
                </a:tc>
              </a:tr>
              <a:tr h="974991">
                <a:tc>
                  <a:txBody>
                    <a:bodyPr/>
                    <a:lstStyle/>
                    <a:p>
                      <a:r>
                        <a:rPr lang="en-AU" dirty="0" smtClean="0"/>
                        <a:t>How</a:t>
                      </a:r>
                      <a:r>
                        <a:rPr lang="en-AU" baseline="0" dirty="0" smtClean="0"/>
                        <a:t> many types of converging boundaries are there?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365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6834642"/>
              </p:ext>
            </p:extLst>
          </p:nvPr>
        </p:nvGraphicFramePr>
        <p:xfrm>
          <a:off x="9354003" y="292658"/>
          <a:ext cx="2605964" cy="101020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370129">
                <a:tc>
                  <a:txBody>
                    <a:bodyPr/>
                    <a:lstStyle/>
                    <a:p>
                      <a:r>
                        <a:rPr lang="en-AU" dirty="0" smtClean="0"/>
                        <a:t>CFU 1</a:t>
                      </a:r>
                      <a:endParaRPr lang="en-AU" dirty="0"/>
                    </a:p>
                  </a:txBody>
                  <a:tcPr/>
                </a:tc>
              </a:tr>
              <a:tr h="522517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meant by the term subduction?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0" y="732983"/>
            <a:ext cx="9313059" cy="46096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2800" b="1" dirty="0" smtClean="0">
                <a:latin typeface="+mn-lt"/>
              </a:rPr>
              <a:t>Converging boundaries:</a:t>
            </a:r>
            <a:r>
              <a:rPr lang="en-AU" sz="2800" dirty="0" smtClean="0">
                <a:latin typeface="+mn-lt"/>
              </a:rPr>
              <a:t>  </a:t>
            </a:r>
            <a:r>
              <a:rPr lang="en-AU" sz="2800" b="1" dirty="0" smtClean="0">
                <a:latin typeface="+mn-lt"/>
              </a:rPr>
              <a:t>Continent - Ocean Collision</a:t>
            </a:r>
            <a:endParaRPr lang="en-AU" sz="2800" b="1" dirty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When oceanic crust collides with continental crust, the </a:t>
            </a:r>
            <a:r>
              <a:rPr lang="en-AU" sz="2800" b="1" dirty="0" smtClean="0">
                <a:latin typeface="+mn-lt"/>
              </a:rPr>
              <a:t>oceanic</a:t>
            </a:r>
            <a:r>
              <a:rPr lang="en-AU" sz="2800" dirty="0" smtClean="0">
                <a:latin typeface="+mn-lt"/>
              </a:rPr>
              <a:t> crust </a:t>
            </a:r>
            <a:r>
              <a:rPr lang="en-AU" sz="2800" b="1" dirty="0" smtClean="0">
                <a:latin typeface="+mn-lt"/>
              </a:rPr>
              <a:t>subducts</a:t>
            </a:r>
            <a:r>
              <a:rPr lang="en-AU" sz="2800" dirty="0" smtClean="0">
                <a:latin typeface="+mn-lt"/>
              </a:rPr>
              <a:t> into the mantle because it is denser.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>
                <a:latin typeface="+mn-lt"/>
              </a:rPr>
              <a:t>The continental crust distorts forming </a:t>
            </a:r>
            <a:r>
              <a:rPr lang="en-AU" sz="2800" b="1" dirty="0" smtClean="0">
                <a:latin typeface="+mn-lt"/>
              </a:rPr>
              <a:t>mountains</a:t>
            </a:r>
            <a:endParaRPr lang="en-AU" sz="2800" dirty="0" smtClean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 smtClean="0">
                <a:latin typeface="+mn-lt"/>
              </a:rPr>
              <a:t>Volcanoes</a:t>
            </a:r>
            <a:r>
              <a:rPr lang="en-AU" sz="2800" dirty="0" smtClean="0">
                <a:latin typeface="+mn-lt"/>
              </a:rPr>
              <a:t> can be formed as magma rises up through cracks in the crust.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 smtClean="0">
                <a:latin typeface="+mn-lt"/>
              </a:rPr>
              <a:t>Ocean trenches </a:t>
            </a:r>
            <a:r>
              <a:rPr lang="en-AU" sz="2800" dirty="0" smtClean="0">
                <a:latin typeface="+mn-lt"/>
              </a:rPr>
              <a:t>form along the line of plate contact.</a:t>
            </a:r>
            <a:endParaRPr lang="en-AU" sz="2800" dirty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7720561"/>
              </p:ext>
            </p:extLst>
          </p:nvPr>
        </p:nvGraphicFramePr>
        <p:xfrm>
          <a:off x="9354003" y="1502815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348972">
                <a:tc>
                  <a:txBody>
                    <a:bodyPr/>
                    <a:lstStyle/>
                    <a:p>
                      <a:r>
                        <a:rPr lang="en-AU" dirty="0" smtClean="0"/>
                        <a:t>CFU 2</a:t>
                      </a:r>
                      <a:endParaRPr lang="en-AU" dirty="0"/>
                    </a:p>
                  </a:txBody>
                  <a:tcPr/>
                </a:tc>
              </a:tr>
              <a:tr h="987958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When oceanic crust and continental crust collide, which one subducts?  Explain why.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654" t="9190" r="8171" b="9865"/>
          <a:stretch/>
        </p:blipFill>
        <p:spPr>
          <a:xfrm>
            <a:off x="2018818" y="3948467"/>
            <a:ext cx="5032268" cy="2788298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1198522"/>
              </p:ext>
            </p:extLst>
          </p:nvPr>
        </p:nvGraphicFramePr>
        <p:xfrm>
          <a:off x="9354003" y="3257243"/>
          <a:ext cx="2605964" cy="135371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/>
              </a:tblGrid>
              <a:tr h="348972">
                <a:tc>
                  <a:txBody>
                    <a:bodyPr/>
                    <a:lstStyle/>
                    <a:p>
                      <a:r>
                        <a:rPr lang="en-AU" dirty="0" smtClean="0"/>
                        <a:t>CFU 3</a:t>
                      </a:r>
                      <a:endParaRPr lang="en-AU" dirty="0"/>
                    </a:p>
                  </a:txBody>
                  <a:tcPr/>
                </a:tc>
              </a:tr>
              <a:tr h="987958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features can form when continental and oceanic crust converge?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0698362"/>
              </p:ext>
            </p:extLst>
          </p:nvPr>
        </p:nvGraphicFramePr>
        <p:xfrm>
          <a:off x="9313059" y="5182285"/>
          <a:ext cx="2646908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46908"/>
              </a:tblGrid>
              <a:tr h="333350">
                <a:tc>
                  <a:txBody>
                    <a:bodyPr/>
                    <a:lstStyle/>
                    <a:p>
                      <a:r>
                        <a:rPr lang="en-AU" dirty="0" smtClean="0"/>
                        <a:t>Vocabulary</a:t>
                      </a:r>
                      <a:endParaRPr lang="en-AU" dirty="0"/>
                    </a:p>
                  </a:txBody>
                  <a:tcPr/>
                </a:tc>
              </a:tr>
              <a:tr h="575371">
                <a:tc>
                  <a:txBody>
                    <a:bodyPr/>
                    <a:lstStyle/>
                    <a:p>
                      <a:r>
                        <a:rPr lang="en-AU" dirty="0" smtClean="0"/>
                        <a:t>Subduction:</a:t>
                      </a:r>
                      <a:r>
                        <a:rPr lang="en-AU" baseline="0" dirty="0" smtClean="0"/>
                        <a:t> one tectonic plate being force underneath another and melting into the mantle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3909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804" y="0"/>
            <a:ext cx="6164391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21337" y="1712199"/>
            <a:ext cx="119443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dirty="0" smtClean="0"/>
              <a:t>Mountains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3846821" y="3244334"/>
            <a:ext cx="146738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dirty="0" smtClean="0"/>
              <a:t>Ocean Trench</a:t>
            </a:r>
            <a:endParaRPr lang="en-AU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5314210" y="3080730"/>
            <a:ext cx="706101" cy="34827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3" idx="1"/>
          </p:cNvCxnSpPr>
          <p:nvPr/>
        </p:nvCxnSpPr>
        <p:spPr>
          <a:xfrm flipH="1">
            <a:off x="6781289" y="1896865"/>
            <a:ext cx="540048" cy="111022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313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2371</TotalTime>
  <Words>1150</Words>
  <Application>Microsoft Office PowerPoint</Application>
  <PresentationFormat>Widescreen</PresentationFormat>
  <Paragraphs>162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Plate Boundaries (part 2) Year 9 Earth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Microsoft account</cp:lastModifiedBy>
  <cp:revision>79</cp:revision>
  <dcterms:created xsi:type="dcterms:W3CDTF">2019-05-01T15:25:47Z</dcterms:created>
  <dcterms:modified xsi:type="dcterms:W3CDTF">2020-05-15T00:31:09Z</dcterms:modified>
</cp:coreProperties>
</file>